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20" r:id="rId2"/>
    <p:sldId id="319" r:id="rId3"/>
    <p:sldId id="314" r:id="rId4"/>
    <p:sldId id="307" r:id="rId5"/>
    <p:sldId id="309" r:id="rId6"/>
    <p:sldId id="305" r:id="rId7"/>
    <p:sldId id="308" r:id="rId8"/>
    <p:sldId id="306" r:id="rId9"/>
    <p:sldId id="321" r:id="rId10"/>
    <p:sldId id="260" r:id="rId11"/>
    <p:sldId id="296" r:id="rId12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85" autoAdjust="0"/>
    <p:restoredTop sz="88971" autoAdjust="0"/>
  </p:normalViewPr>
  <p:slideViewPr>
    <p:cSldViewPr snapToGrid="0">
      <p:cViewPr varScale="1">
        <p:scale>
          <a:sx n="76" d="100"/>
          <a:sy n="76" d="100"/>
        </p:scale>
        <p:origin x="2035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29:48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9247 24575,'390'0'0,"-358"-2"0,-1-1 0,0-2 0,46-12 0,38-6 0,-57 12 0,0-2 0,84-31 0,57-14 0,26 15 0,165-37 0,-337 64 0,69-29 0,-74 25 0,94-24 0,-93 34 0,-7 2 0,0-2 0,-1-1 0,0-2 0,45-21 0,-33 6 0,-14 7 0,0 2 0,61-20 0,-7 11 0,-2-4 0,145-73 0,-128 48 0,157-90 0,-186 103 0,-40 23 0,59-43 0,115-122 0,-71 57 0,-97 90 0,383-341 0,-311 280 0,-80 71 0,0-2 0,-3-1 0,0-2 0,29-38 0,-23 15 0,97-121 0,-66 99 0,186-222 0,-99 98 0,183-263 0,-55-13 0,-170 262 0,253-499 0,-149 292 0,11-23 0,-44 68 0,115-262 0,-265 551 0,-4-2 0,-4-1 0,23-131 0,-45 180 0,43-323 0,-23 156 0,7-122 0,-36 146 0,1-10 0,3 153 0,2 0 0,14-62 0,-6 60 0,-3 0 0,-2-1 0,-2 0 0,-2 0 0,-3-57 0,-1 99 0,1-1 0,-1 1 0,0-1 0,-1 0 0,1 1 0,-1 0 0,0-1 0,0 1 0,-1 0 0,0 0 0,0 0 0,0 1 0,0-1 0,-6-5 0,6 7 0,0 1 0,0 0 0,0 0 0,0 0 0,0 0 0,0 1 0,-1-1 0,1 1 0,-1 0 0,1 0 0,-1 0 0,1 0 0,-1 1 0,0-1 0,1 1 0,-1 0 0,0 0 0,0 0 0,1 1 0,-1-1 0,1 1 0,-1 0 0,-3 1 0,-6 4 0,0 0 0,1 0 0,0 1 0,0 1 0,1 0 0,-1 0 0,2 1 0,-11 12 0,-23 16 0,34-30 0,-22 19 0,31-25 0,0 0 0,-1 0 0,1 1 0,0-1 0,0 0 0,0 1 0,0-1 0,0 1 0,0-1 0,0 1 0,0-1 0,1 1 0,-1 0 0,1-1 0,-1 1 0,1 0 0,-1 2 0,1-4 0,1 1 0,-1 0 0,0-1 0,1 1 0,-1-1 0,1 1 0,-1 0 0,1-1 0,-1 1 0,1-1 0,-1 1 0,1-1 0,-1 0 0,1 1 0,-1-1 0,1 0 0,0 1 0,-1-1 0,1 0 0,0 0 0,-1 1 0,1-1 0,0 0 0,-1 0 0,1 0 0,0 0 0,0 0 0,-1 0 0,1 0 0,0 0 0,-1 0 0,1 0 0,0-1 0,-1 1 0,1 0 0,0 0 0,-1-1 0,2 1 0,28-11 0,-4-3 0,-2-1 0,0-1 0,0-1 0,-2-2 0,22-21 0,0 1 0,-37 33 0,1-1 0,1 2 0,-1-1 0,1 1 0,0 0 0,1 1 0,-1 0 0,1 0 0,0 1 0,-1 0 0,1 1 0,0 0 0,1 1 0,-1 0 0,0 1 0,0-1 0,20 4 0,-6 1 0,1 2 0,-1 1 0,0 0 0,-1 2 0,0 1 0,26 15 0,142 73-1365,-163-83-5461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19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24575,'48'0'0,"-15"-2"0,0 2 0,0 2 0,0 1 0,0 1 0,34 10 0,269 95 0,113 33 0,-373-122 0,-1 4 0,-2 3 0,91 46 0,-26-2 0,-17 0 0,4-5 0,2-5 0,191 61 0,-45-42 0,17 5 0,280 83 0,-467-147 0,-64-15 0,0 2 0,-1 2 0,68 27 0,-64-20 0,1-2 0,76 16 0,36 11 0,-57-8 0,155 30 0,-87-21 0,-41-9 0,-51-14 0,-29-7 0,85 12 0,-29-13 0,-26-2 0,77 0 0,-69-9 0,161 25 0,38 32 0,-149-36 0,19 6 0,-103-17 0,-1-2 0,97 5 0,101-14 0,-131-2 0,-32 0 0,102-14 0,-47 4 0,-141 11 0,0 0 0,0 0 0,0 0 0,0-1 0,0 0 0,0 1 0,-4-4 0,-4-2 0,-25-16 0,1-1 0,-58-53 0,-56-70 0,58 54 0,80 82 0,4 6 0,1-1 0,0 0 0,1 0 0,-1 0 0,1-1 0,-6-12 0,10 19 0,1 0 0,0-1 0,0 1 0,0 0 0,0-1 0,-1 1 0,1 0 0,0-1 0,0 1 0,0 0 0,0-1 0,0 1 0,0 0 0,0-1 0,0 1 0,0-1 0,0 1 0,0 0 0,0-1 0,0 1 0,0 0 0,1-1 0,-1 1 0,0 0 0,0-1 0,0 1 0,0 0 0,1 0 0,-1-1 0,0 1 0,0 0 0,1-1 0,-1 1 0,0 0 0,15-1 0,18 10 0,-31-9 0,24 11 0,1 0 0,-2 2 0,0 1 0,28 20 0,91 78 0,-91-69 0,-43-35 0,0-1 0,-1 0 0,-1 1 0,15 16 0,-21-22 0,0 1 0,0 0 0,-1 0 0,1 0 0,-1 0 0,1 0 0,-1 0 0,0 0 0,0 0 0,0 1 0,-1-1 0,1 0 0,-1 1 0,0-1 0,0 0 0,0 1 0,-1 5 0,-4 11 0,-1-1 0,-1 0 0,-1 0 0,-1-1 0,-12 20 0,-12 26 0,13-16-682,-28 99-1,39-111-6143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22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24575,'0'10'0,"0"7"0,-4 11 0,-7 5 0,-2 2 0,-7-6 0,-1-2 0,3-1 0,5 0 0,4 0 0,5 4 0,1 4 0,3 4 0,1 0 0,-1-5-8191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2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347 254 24575,'28'3'0,"-27"-3"0,0 0 0,0 1 0,0-1 0,0 0 0,0 0 0,0 1 0,0-1 0,0 1 0,0-1 0,0 0 0,0 1 0,-1 0 0,1-1 0,0 1 0,0 0 0,0-1 0,-1 1 0,1 0 0,0 0 0,-1-1 0,1 1 0,0 1 0,-23-13 0,-49-51 0,54 45 0,-2 0 0,0 1 0,0 1 0,-23-13 0,30 22 0,0-1 0,-2 0 0,1 0 0,-1 1 0,-17-4 0,30 9 0,1 1 0,-1 0 0,1 0 0,-1-1 0,0 1 0,0 0 0,1 0 0,-1 0 0,0 0 0,1 0 0,-1 0 0,0 0 0,1 0 0,-1 0 0,0 0 0,0 0 0,1 0 0,-1 1 0,0-1 0,1 0 0,-1 0 0,1 1 0,-1-1 0,0 0 0,1 1 0,-2 0 0,2 0 0,0 0 0,0 0 0,0-1 0,0 1 0,0 0 0,0 0 0,0 0 0,0 0 0,0-1 0,1 1 0,-1 0 0,0 0 0,0 0 0,1-1 0,-1 1 0,1 0 0,-1 0 0,1 0 0,27 35 0,99 71 0,17 16 0,-92-80 0,-52-43 0,0 0 0,-1 0 0,1 0 0,0 0 0,0 0 0,0 0 0,0 0 0,-1 0 0,1 0 0,0 0 0,0 0 0,0 0 0,0 0 0,-1 0 0,1 1 0,0-1 0,0 0 0,0 0 0,0 0 0,0 0 0,0 0 0,-1 0 0,1 0 0,0 1 0,0-1 0,0 0 0,0 0 0,0 0 0,0 0 0,0 1 0,0-1 0,0 0 0,0 0 0,0 0 0,0 0 0,0 1 0,0-1 0,0 0 0,0 0 0,0 0 0,0 0 0,0 1 0,0-1 0,0 0 0,0 0 0,0 0 0,0 0 0,0 1 0,0-1 0,0 0 0,0 0 0,0 0 0,0 0 0,0 0 0,1 1 0,-1-1 0,0 0 0,0 0 0,0 0 0,0 0 0,0 0 0,1 0 0,-1 0 0,0 1 0,-15-5 0,-6-8 0,1-2 0,0 0 0,-21-20 0,-23-18 0,32 28 0,-49-51 0,56 50 0,5 4-341,2-1 0,0-1-1,-19-34 1,25 38-6485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38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 to have them working on arrays in the 1</a:t>
            </a:r>
            <a:r>
              <a:rPr lang="en-US" baseline="30000" dirty="0"/>
              <a:t>st</a:t>
            </a:r>
            <a:r>
              <a:rPr lang="en-US" dirty="0"/>
              <a:t> hour and </a:t>
            </a:r>
            <a:r>
              <a:rPr lang="en-US" dirty="0" err="1"/>
              <a:t>arraylists</a:t>
            </a:r>
            <a:r>
              <a:rPr lang="en-US" dirty="0"/>
              <a:t> in the second hour</a:t>
            </a:r>
          </a:p>
        </p:txBody>
      </p:sp>
    </p:spTree>
    <p:extLst>
      <p:ext uri="{BB962C8B-B14F-4D97-AF65-F5344CB8AC3E}">
        <p14:creationId xmlns:p14="http://schemas.microsoft.com/office/powerpoint/2010/main" val="774799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solution from HW1 to make sure students</a:t>
            </a:r>
            <a:r>
              <a:rPr lang="en-US" baseline="0" dirty="0"/>
              <a:t> get the answer</a:t>
            </a:r>
          </a:p>
          <a:p>
            <a:endParaRPr lang="en-US" baseline="0" dirty="0"/>
          </a:p>
          <a:p>
            <a:r>
              <a:rPr lang="en-US" dirty="0"/>
              <a:t>intentionally introduce error in HW1 as you go.  order of operations.  different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301189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9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0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allows:</a:t>
            </a:r>
          </a:p>
          <a:p>
            <a:endParaRPr lang="en-US" dirty="0"/>
          </a:p>
          <a:p>
            <a:r>
              <a:rPr lang="en-US" dirty="0"/>
              <a:t>1. See if anyone is asking about static, give simple</a:t>
            </a:r>
            <a:r>
              <a:rPr lang="en-US" baseline="0" dirty="0"/>
              <a:t> explanation</a:t>
            </a:r>
          </a:p>
          <a:p>
            <a:r>
              <a:rPr lang="en-US" dirty="0"/>
              <a:t>2. Possible elaborate on an auto-boxing diagram</a:t>
            </a:r>
          </a:p>
        </p:txBody>
      </p:sp>
    </p:spTree>
    <p:extLst>
      <p:ext uri="{BB962C8B-B14F-4D97-AF65-F5344CB8AC3E}">
        <p14:creationId xmlns:p14="http://schemas.microsoft.com/office/powerpoint/2010/main" val="105610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ransition spd="med"/>
  <p:hf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://codingbat.com/java/Array-2" TargetMode="Externa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659673" y="-1"/>
            <a:ext cx="7918269" cy="22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fontScale="97500"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r>
              <a:rPr lang="en-US" sz="6600"/>
              <a:t>CSSE </a:t>
            </a:r>
            <a:r>
              <a:rPr lang="en-US" sz="6600" dirty="0"/>
              <a:t>220</a:t>
            </a:r>
          </a:p>
        </p:txBody>
      </p:sp>
      <p:sp>
        <p:nvSpPr>
          <p:cNvPr id="9" name="Shape 54"/>
          <p:cNvSpPr/>
          <p:nvPr/>
        </p:nvSpPr>
        <p:spPr>
          <a:xfrm>
            <a:off x="971550" y="5298789"/>
            <a:ext cx="6648450" cy="1107996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FFFFFF"/>
                </a:solidFill>
              </a:rPr>
              <a:t>PracticeArrayList</a:t>
            </a:r>
            <a:endParaRPr lang="en-US" sz="2400" i="1" dirty="0">
              <a:solidFill>
                <a:srgbClr val="FFFFFF"/>
              </a:solidFill>
            </a:endParaRP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FFFFFF"/>
                </a:solidFill>
              </a:rPr>
              <a:t>PracticeArrayListSolution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0" name="Shape 53"/>
          <p:cNvSpPr>
            <a:spLocks noGrp="1"/>
          </p:cNvSpPr>
          <p:nvPr>
            <p:ph type="body" idx="1"/>
          </p:nvPr>
        </p:nvSpPr>
        <p:spPr>
          <a:xfrm>
            <a:off x="389467" y="2877835"/>
            <a:ext cx="8297333" cy="341380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888888"/>
                </a:solidFill>
              </a:rPr>
              <a:t>Primitive Types:	</a:t>
            </a:r>
            <a:r>
              <a:rPr lang="en-US" sz="2400" dirty="0">
                <a:solidFill>
                  <a:srgbClr val="888888"/>
                </a:solidFill>
              </a:rPr>
              <a:t>Part1-JavaPrimitiveTypes.pptx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888888"/>
                </a:solidFill>
              </a:rPr>
              <a:t>Arrays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Part2-JavaBuiltInArrays.pptx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 err="1">
                <a:solidFill>
                  <a:srgbClr val="888888"/>
                </a:solidFill>
              </a:rPr>
              <a:t>ArrayLists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Part3-JavaArrayLists.pptx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88888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60231-B8F6-142B-43EF-FD81712C31CC}"/>
              </a:ext>
            </a:extLst>
          </p:cNvPr>
          <p:cNvSpPr txBox="1"/>
          <p:nvPr/>
        </p:nvSpPr>
        <p:spPr>
          <a:xfrm>
            <a:off x="2802875" y="1567140"/>
            <a:ext cx="3324225" cy="1046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Today’s Attendance password</a:t>
            </a:r>
          </a:p>
          <a:p>
            <a:r>
              <a:rPr lang="en-US" sz="4400" dirty="0">
                <a:highlight>
                  <a:srgbClr val="FFFF00"/>
                </a:highlight>
              </a:rPr>
              <a:t>arrays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7C8E8-A814-D456-D097-436D2B0D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96"/>
            <a:ext cx="2560033" cy="22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23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160336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Array Practice Opportunity</a:t>
            </a:r>
            <a:endParaRPr sz="4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457200" y="1018572"/>
            <a:ext cx="7058967" cy="51075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Form groups of 2</a:t>
            </a:r>
          </a:p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Navigate to:</a:t>
            </a:r>
            <a:r>
              <a:rPr lang="pl-PL" sz="3600" dirty="0"/>
              <a:t> </a:t>
            </a:r>
            <a:r>
              <a:rPr lang="pl-PL" sz="3600" dirty="0">
                <a:hlinkClick r:id="rId3"/>
              </a:rPr>
              <a:t>http://codingbat.com/java/Array-2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Work in your groups to solve: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i="1" dirty="0"/>
              <a:t>fizArray3</a:t>
            </a:r>
            <a:r>
              <a:rPr lang="en-US" sz="3600" dirty="0"/>
              <a:t>, </a:t>
            </a:r>
            <a:r>
              <a:rPr lang="en-US" sz="3600" i="1" dirty="0" err="1"/>
              <a:t>bigDiff</a:t>
            </a:r>
            <a:r>
              <a:rPr lang="en-US" sz="3600" dirty="0"/>
              <a:t>, </a:t>
            </a:r>
            <a:r>
              <a:rPr lang="en-US" sz="3600" i="1" dirty="0" err="1"/>
              <a:t>shiftLeft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If you finish early, try: </a:t>
            </a:r>
            <a:r>
              <a:rPr lang="en-US" sz="3600" i="1" dirty="0" err="1"/>
              <a:t>zeroFront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Save your </a:t>
            </a:r>
            <a:r>
              <a:rPr lang="en-US" sz="3600" i="1" dirty="0" err="1"/>
              <a:t>codingbat</a:t>
            </a:r>
            <a:r>
              <a:rPr lang="en-US" sz="3600" dirty="0"/>
              <a:t> work by copy and paste into CodingBatPractice.java</a:t>
            </a:r>
            <a:endParaRPr lang="en-US" sz="36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95F1-98D4-428C-9454-9CC53AC16D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5554B-70BF-4873-3CB3-3894A68E3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192" y="5295481"/>
            <a:ext cx="3210797" cy="1402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C00BAC-538F-64CF-C247-09E407E9F43B}"/>
                  </a:ext>
                </a:extLst>
              </p14:cNvPr>
              <p14:cNvContentPartPr/>
              <p14:nvPr/>
            </p14:nvContentPartPr>
            <p14:xfrm>
              <a:off x="3727539" y="5998011"/>
              <a:ext cx="2600280" cy="741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C00BAC-538F-64CF-C247-09E407E9F4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8899" y="5989011"/>
                <a:ext cx="26179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0B6A8C-D76F-36E9-1A22-06B6D1CFC82D}"/>
                  </a:ext>
                </a:extLst>
              </p14:cNvPr>
              <p14:cNvContentPartPr/>
              <p14:nvPr/>
            </p14:nvContentPartPr>
            <p14:xfrm>
              <a:off x="6268419" y="6631251"/>
              <a:ext cx="42120" cy="15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0B6A8C-D76F-36E9-1A22-06B6D1CFC8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59419" y="6622611"/>
                <a:ext cx="597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44245F-9D46-E60D-ADC9-689A7B4F902B}"/>
                  </a:ext>
                </a:extLst>
              </p14:cNvPr>
              <p14:cNvContentPartPr/>
              <p14:nvPr/>
            </p14:nvContentPartPr>
            <p14:xfrm>
              <a:off x="6195339" y="6479691"/>
              <a:ext cx="153720" cy="142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44245F-9D46-E60D-ADC9-689A7B4F90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86339" y="6470691"/>
                <a:ext cx="171360" cy="16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767187" cy="5257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Completing the Array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 Daily Quiz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Looking at </a:t>
            </a:r>
            <a:r>
              <a:rPr lang="en-US" dirty="0" err="1"/>
              <a:t>ArrayList</a:t>
            </a:r>
            <a:r>
              <a:rPr lang="en-US" dirty="0"/>
              <a:t> Slides OR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136-8C0E-4DA8-A97A-6B0304CA4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5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9" y="2196443"/>
            <a:ext cx="4893276" cy="3963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95" y="2347784"/>
            <a:ext cx="3681206" cy="38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509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4" y="0"/>
            <a:ext cx="8576733" cy="1508125"/>
          </a:xfrm>
        </p:spPr>
        <p:txBody>
          <a:bodyPr/>
          <a:lstStyle/>
          <a:p>
            <a:r>
              <a:rPr lang="en-US" dirty="0"/>
              <a:t>How to access slides (from Internet)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D184C-BBC1-A144-AFF4-1570A65C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83" y="1240367"/>
            <a:ext cx="4169824" cy="304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45D88-F080-DB45-B62E-BE24617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483" y="1234017"/>
            <a:ext cx="3089860" cy="242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5E86-AEDA-FB43-AC3F-713BAA98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6" y="4379799"/>
            <a:ext cx="3331633" cy="2137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77F0-74B5-9D45-A9E7-6C31199A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19" y="3715468"/>
            <a:ext cx="3880785" cy="278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362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With Which Things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/>
              <a:t>Moving up a level in speed</a:t>
            </a:r>
          </a:p>
          <a:p>
            <a:r>
              <a:rPr lang="en-US" dirty="0"/>
              <a:t>Anticipate as time allows:</a:t>
            </a:r>
          </a:p>
          <a:p>
            <a:pPr lvl="1"/>
            <a:r>
              <a:rPr lang="en-US" dirty="0"/>
              <a:t>Go through slides before class</a:t>
            </a:r>
          </a:p>
          <a:p>
            <a:pPr lvl="1"/>
            <a:r>
              <a:rPr lang="en-US" dirty="0"/>
              <a:t>Familiarize yourself with terminology</a:t>
            </a:r>
          </a:p>
          <a:p>
            <a:pPr lvl="1"/>
            <a:r>
              <a:rPr lang="en-US" dirty="0"/>
              <a:t>Write down questions for instructor</a:t>
            </a:r>
          </a:p>
          <a:p>
            <a:pPr lvl="1"/>
            <a:r>
              <a:rPr lang="en-US" dirty="0"/>
              <a:t>Ask questions in class, or hand piece of paper with questions to instructor at beginning of class</a:t>
            </a:r>
          </a:p>
          <a:p>
            <a:pPr lvl="1"/>
            <a:r>
              <a:rPr lang="en-US" dirty="0"/>
              <a:t>Read the Big Java chapters</a:t>
            </a:r>
          </a:p>
          <a:p>
            <a:pPr lvl="1"/>
            <a:r>
              <a:rPr lang="en-US" dirty="0"/>
              <a:t>Watch pre-recorded videos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7197A-82BB-DC8C-A7FA-61ED116D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155" y="1199839"/>
            <a:ext cx="2114845" cy="2229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A27767-F815-135B-5DC6-8167E66F3BC3}"/>
                  </a:ext>
                </a:extLst>
              </p14:cNvPr>
              <p14:cNvContentPartPr/>
              <p14:nvPr/>
            </p14:nvContentPartPr>
            <p14:xfrm>
              <a:off x="5455899" y="3061788"/>
              <a:ext cx="3012480" cy="3328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A27767-F815-135B-5DC6-8167E66F3B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7259" y="3052788"/>
                <a:ext cx="3030120" cy="334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71094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things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something has a hard deadline, then set a reminder in your smart device</a:t>
            </a:r>
          </a:p>
          <a:p>
            <a:r>
              <a:rPr lang="en-US" dirty="0"/>
              <a:t>Live by: “if I don’t do it now, it won’t get done”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Speaking of which… HW1…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96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JavaIntro</a:t>
            </a:r>
            <a:r>
              <a:rPr lang="en-US" dirty="0"/>
              <a:t>, HW1,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questions: feel free to ask individually</a:t>
            </a:r>
          </a:p>
          <a:p>
            <a:r>
              <a:rPr lang="en-US" dirty="0" err="1"/>
              <a:t>JavaIntro</a:t>
            </a:r>
            <a:r>
              <a:rPr lang="en-US" dirty="0"/>
              <a:t> will not be collected and graded</a:t>
            </a:r>
          </a:p>
          <a:p>
            <a:pPr lvl="1"/>
            <a:r>
              <a:rPr lang="en-US" dirty="0"/>
              <a:t>Intended to help you learn</a:t>
            </a:r>
          </a:p>
          <a:p>
            <a:pPr lvl="1"/>
            <a:r>
              <a:rPr lang="en-US" dirty="0"/>
              <a:t>Not intended as busy work</a:t>
            </a:r>
          </a:p>
          <a:p>
            <a:r>
              <a:rPr lang="en-US" dirty="0" err="1"/>
              <a:t>TwelveProblems</a:t>
            </a:r>
            <a:endParaRPr lang="en-US" dirty="0"/>
          </a:p>
          <a:p>
            <a:pPr lvl="1"/>
            <a:r>
              <a:rPr lang="en-US" dirty="0"/>
              <a:t>Due date on schedule page</a:t>
            </a:r>
          </a:p>
          <a:p>
            <a:pPr lvl="1"/>
            <a:r>
              <a:rPr lang="en-US" dirty="0"/>
              <a:t>First half you can probably do already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3A7B-41E7-45C7-8CC2-B1B2FD00FD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70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3A1E-22D0-4766-AF98-24E9235637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4FB0-C15E-974D-884B-D59258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158309"/>
            <a:ext cx="7382935" cy="50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9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27" y="1600200"/>
            <a:ext cx="8654473" cy="5257800"/>
          </a:xfrm>
        </p:spPr>
        <p:txBody>
          <a:bodyPr/>
          <a:lstStyle/>
          <a:p>
            <a:r>
              <a:rPr lang="en-US" dirty="0"/>
              <a:t>Course policies</a:t>
            </a:r>
            <a:r>
              <a:rPr lang="en-US" sz="2000" dirty="0"/>
              <a:t> 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Collegiality 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96F4-E680-408B-8B10-AC761A175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6F719-FF45-293D-5721-684FA9DB7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60"/>
          <a:stretch/>
        </p:blipFill>
        <p:spPr>
          <a:xfrm>
            <a:off x="3054714" y="4491457"/>
            <a:ext cx="5776112" cy="2173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036748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1EA1-4B2C-5970-BAF3-4399548E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remainder of 1</a:t>
            </a:r>
            <a:r>
              <a:rPr lang="en-US" baseline="30000" dirty="0"/>
              <a:t>st</a:t>
            </a:r>
            <a:r>
              <a:rPr lang="en-US" dirty="0"/>
              <a:t> hour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1C7CD-D2AA-5EF1-CE57-C47C4B0E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05446" cy="5257800"/>
          </a:xfrm>
        </p:spPr>
        <p:txBody>
          <a:bodyPr/>
          <a:lstStyle/>
          <a:p>
            <a:r>
              <a:rPr lang="en-US" dirty="0"/>
              <a:t>I lecture over BRIEFLY over these two slides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read through them in more detail as needed (please ask questions during lecture or when reading)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Work time on practice problems for 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FDEC4-D184-0D68-90B3-A1E5C24832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514F4-A73E-91F8-8CBE-A19134D7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" y="2203268"/>
            <a:ext cx="3486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2886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3422</TotalTime>
  <Words>391</Words>
  <Application>Microsoft Office PowerPoint</Application>
  <PresentationFormat>On-screen Show (4:3)</PresentationFormat>
  <Paragraphs>81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Helvetica Neue</vt:lpstr>
      <vt:lpstr>Default</vt:lpstr>
      <vt:lpstr>PowerPoint Presentation</vt:lpstr>
      <vt:lpstr>How to access slides (from Eclipse)</vt:lpstr>
      <vt:lpstr>How to access slides (from Internet)</vt:lpstr>
      <vt:lpstr>Speed With Which Things Move</vt:lpstr>
      <vt:lpstr>Getting things done</vt:lpstr>
      <vt:lpstr>JavaIntro, HW1, TwelveProblems</vt:lpstr>
      <vt:lpstr>Syllabus Highlights</vt:lpstr>
      <vt:lpstr>Syllabus Highlights</vt:lpstr>
      <vt:lpstr>Plan for remainder of 1st hour</vt:lpstr>
      <vt:lpstr>Array Practice Opportunity</vt:lpstr>
      <vt:lpstr>Work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220 Day 3</dc:title>
  <dc:creator>Hollingsworth, Joseph E.</dc:creator>
  <cp:lastModifiedBy>Yoder, Jason</cp:lastModifiedBy>
  <cp:revision>139</cp:revision>
  <dcterms:modified xsi:type="dcterms:W3CDTF">2022-11-29T17:11:03Z</dcterms:modified>
</cp:coreProperties>
</file>